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74" r:id="rId5"/>
    <p:sldId id="258" r:id="rId6"/>
    <p:sldId id="259" r:id="rId7"/>
    <p:sldId id="260" r:id="rId8"/>
    <p:sldId id="261" r:id="rId9"/>
    <p:sldId id="275" r:id="rId10"/>
    <p:sldId id="276" r:id="rId11"/>
    <p:sldId id="277" r:id="rId12"/>
    <p:sldId id="262" r:id="rId13"/>
    <p:sldId id="278" r:id="rId14"/>
    <p:sldId id="279" r:id="rId15"/>
    <p:sldId id="280" r:id="rId16"/>
    <p:sldId id="281" r:id="rId17"/>
    <p:sldId id="28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66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895720"/>
            <a:ext cx="7477601" cy="2580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Módulo 1: Introducción a Angular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807021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Familiarízate con los conceptos básicos de Angular y comprende su importancia en el desarrollo web moderno.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876378"/>
            <a:ext cx="355402" cy="352788"/>
          </a:xfrm>
          <a:prstGeom prst="roundRect">
            <a:avLst>
              <a:gd name="adj" fmla="val 2591665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883942"/>
            <a:ext cx="340162" cy="337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5881814"/>
            <a:ext cx="2346960" cy="38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Pablo Guevara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247E4D2-BA01-4AD9-BBE6-EAFCE0B18338}"/>
              </a:ext>
            </a:extLst>
          </p:cNvPr>
          <p:cNvSpPr txBox="1"/>
          <p:nvPr/>
        </p:nvSpPr>
        <p:spPr>
          <a:xfrm>
            <a:off x="1678073" y="926517"/>
            <a:ext cx="10822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Verificación de la instalación:</a:t>
            </a:r>
          </a:p>
          <a:p>
            <a:endParaRPr lang="es-ES" dirty="0"/>
          </a:p>
          <a:p>
            <a:r>
              <a:rPr lang="es-ES" dirty="0"/>
              <a:t>Abre una nueva ventana de terminal (en VS </a:t>
            </a:r>
            <a:r>
              <a:rPr lang="es-ES" dirty="0" err="1"/>
              <a:t>Code</a:t>
            </a:r>
            <a:r>
              <a:rPr lang="es-ES" dirty="0"/>
              <a:t>, ve a "View" -&gt; "Terminal" o usa el atajo de teclado </a:t>
            </a:r>
            <a:r>
              <a:rPr lang="es-ES" dirty="0" err="1"/>
              <a:t>Ctrl</a:t>
            </a:r>
            <a:r>
              <a:rPr lang="es-ES" dirty="0"/>
              <a:t> + `).</a:t>
            </a:r>
          </a:p>
          <a:p>
            <a:r>
              <a:rPr lang="es-ES" dirty="0"/>
              <a:t>Escribe el siguiente comando en la terminal para verificar que Node.js se ha instalado correctamente: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B8A0E3-CA4F-4DE7-918B-0D101126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14" y="2528666"/>
            <a:ext cx="910717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4E6C8FD-16CE-49B1-869B-9565C354B07A}"/>
              </a:ext>
            </a:extLst>
          </p:cNvPr>
          <p:cNvSpPr txBox="1"/>
          <p:nvPr/>
        </p:nvSpPr>
        <p:spPr>
          <a:xfrm>
            <a:off x="1090246" y="637292"/>
            <a:ext cx="12449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Angular CLI (</a:t>
            </a:r>
            <a:r>
              <a:rPr lang="es-ES" dirty="0" err="1"/>
              <a:t>Command</a:t>
            </a:r>
            <a:r>
              <a:rPr lang="es-ES" dirty="0"/>
              <a:t> Line Interface) es una herramienta de línea de comandos oficial proporcionada por el equipo de Angular. Su objetivo es facilitar y agilizar el proceso de configuración inicial y desarrollo de aplicaciones Angular. Con Angular CLI, puedes crear rápidamente una nueva aplicación, generar componentes, servicios, módulos y otros artefactos de Angular, y gestionar la compilación y ejecución de la aplicación de manera sencilla.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F8F21E-8191-4539-A4A7-F4A747D8E6DB}"/>
              </a:ext>
            </a:extLst>
          </p:cNvPr>
          <p:cNvSpPr txBox="1"/>
          <p:nvPr/>
        </p:nvSpPr>
        <p:spPr>
          <a:xfrm>
            <a:off x="1090246" y="2079899"/>
            <a:ext cx="127161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Instalación de Angular CLI</a:t>
            </a:r>
          </a:p>
          <a:p>
            <a:endParaRPr lang="es-ES" dirty="0"/>
          </a:p>
          <a:p>
            <a:r>
              <a:rPr lang="es-ES" dirty="0"/>
              <a:t>Abre una ventana de terminal o línea de comandos en tu sistema operativo.</a:t>
            </a:r>
          </a:p>
          <a:p>
            <a:r>
              <a:rPr lang="es-ES" dirty="0"/>
              <a:t>Asegúrate de tener Node.js instalado previamente, ya que Angular CLI depende de Node.js y </a:t>
            </a:r>
            <a:r>
              <a:rPr lang="es-ES" dirty="0" err="1"/>
              <a:t>npm</a:t>
            </a:r>
            <a:r>
              <a:rPr lang="es-E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583531-C880-4868-84DC-D8417EFAD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18" b="38759"/>
          <a:stretch/>
        </p:blipFill>
        <p:spPr>
          <a:xfrm>
            <a:off x="1708220" y="3633038"/>
            <a:ext cx="9636369" cy="13163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868CB9-8328-44DA-8AE9-9B0572AC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0" y="5708772"/>
            <a:ext cx="4944165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609117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Angular CLI: Configuración inicial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263262"/>
            <a:ext cx="68122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 un nuevo proyecto con Angular CLI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833199" y="3952411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Aprende cómo crear un nuevo proyecto utilizando Angular CLI y aprovecha su funcionalidad para agilizar el desarrollo.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076961"/>
            <a:ext cx="7208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Estructura de directorios generada por Angular CLI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833199" y="5766109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 la estructura de directorios generada automáticamente por Angular CLI y cómo puedes trabajar con ella.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8A3E8B-DED2-4698-B392-B79B0D38B1FF}"/>
              </a:ext>
            </a:extLst>
          </p:cNvPr>
          <p:cNvSpPr txBox="1"/>
          <p:nvPr/>
        </p:nvSpPr>
        <p:spPr>
          <a:xfrm>
            <a:off x="879230" y="661244"/>
            <a:ext cx="128719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Creación de un nuevo proyecto de Angular</a:t>
            </a:r>
          </a:p>
          <a:p>
            <a:endParaRPr lang="es-ES" dirty="0"/>
          </a:p>
          <a:p>
            <a:r>
              <a:rPr lang="es-ES" dirty="0"/>
              <a:t>Elige una ubicación en tu sistema donde deseas crear tu proyecto de Angular.</a:t>
            </a:r>
          </a:p>
          <a:p>
            <a:endParaRPr lang="es-ES" dirty="0"/>
          </a:p>
          <a:p>
            <a:r>
              <a:rPr lang="es-ES" dirty="0"/>
              <a:t>Abre una ventana de terminal en esa ubicación.</a:t>
            </a:r>
          </a:p>
          <a:p>
            <a:endParaRPr lang="es-ES" dirty="0"/>
          </a:p>
          <a:p>
            <a:r>
              <a:rPr lang="es-ES" dirty="0"/>
              <a:t>Escribe el siguiente comando para crear un nuevo proyecto de Angular con Angular CLI: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B2CBA8-41F0-46A1-B98E-A279D85F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9" y="3133326"/>
            <a:ext cx="5468113" cy="121937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E07D47-3C4F-4BD2-92A3-0986FEC8D1C8}"/>
              </a:ext>
            </a:extLst>
          </p:cNvPr>
          <p:cNvSpPr txBox="1"/>
          <p:nvPr/>
        </p:nvSpPr>
        <p:spPr>
          <a:xfrm>
            <a:off x="1013978" y="4983034"/>
            <a:ext cx="126517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Angular CLI te guiará a través de algunas opciones de configuración, como si deseas agregar Angular </a:t>
            </a:r>
            <a:r>
              <a:rPr lang="es-ES" dirty="0" err="1"/>
              <a:t>Routing</a:t>
            </a:r>
            <a:r>
              <a:rPr lang="es-ES" dirty="0"/>
              <a:t> o qué estilo CSS deseas utilizar (por ejemplo, CSS, SCSS, etc.). Puedes responder a estas preguntas según tus preferencias.</a:t>
            </a:r>
          </a:p>
          <a:p>
            <a:endParaRPr lang="es-ES" dirty="0"/>
          </a:p>
          <a:p>
            <a:r>
              <a:rPr lang="es-ES" dirty="0"/>
              <a:t>Después de completar la configuración, Angular CLI generará la estructura básica de tu proyecto y descargará las dependencias necesarias.</a:t>
            </a:r>
          </a:p>
        </p:txBody>
      </p:sp>
    </p:spTree>
    <p:extLst>
      <p:ext uri="{BB962C8B-B14F-4D97-AF65-F5344CB8AC3E}">
        <p14:creationId xmlns:p14="http://schemas.microsoft.com/office/powerpoint/2010/main" val="348498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EC09EA-3DE4-4D6F-9385-0D1373FD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833696"/>
            <a:ext cx="4134427" cy="9145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71B4E9D-1CF6-4B54-8B49-F681A2F06EC4}"/>
              </a:ext>
            </a:extLst>
          </p:cNvPr>
          <p:cNvSpPr txBox="1"/>
          <p:nvPr/>
        </p:nvSpPr>
        <p:spPr>
          <a:xfrm>
            <a:off x="633046" y="1128822"/>
            <a:ext cx="1292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Abre el proyecto de Angular recién creado en tu editor de código (por ejemplo, Visual Studio </a:t>
            </a:r>
            <a:r>
              <a:rPr lang="es-ES" dirty="0" err="1"/>
              <a:t>Code</a:t>
            </a:r>
            <a:r>
              <a:rPr lang="es-ES" dirty="0"/>
              <a:t>) mediante el comando: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FC4E7E-07E8-4ADB-8CEE-1C0BEE6C3EE2}"/>
              </a:ext>
            </a:extLst>
          </p:cNvPr>
          <p:cNvSpPr txBox="1"/>
          <p:nvPr/>
        </p:nvSpPr>
        <p:spPr>
          <a:xfrm>
            <a:off x="738084" y="4188715"/>
            <a:ext cx="8058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Explora la estructura de directorios generada por Angular CLI. Algunos directorios clave son: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src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dirty="0"/>
              <a:t>Contiene el código fuente de tu aplicación, incluyendo componentes, servicios, módulos, estilos, etc.</a:t>
            </a:r>
          </a:p>
          <a:p>
            <a:r>
              <a:rPr lang="es-ES" b="1" dirty="0">
                <a:solidFill>
                  <a:srgbClr val="FF0000"/>
                </a:solidFill>
              </a:rPr>
              <a:t>app: </a:t>
            </a:r>
            <a:r>
              <a:rPr lang="es-ES" dirty="0"/>
              <a:t>Contiene el componente raíz de tu aplicación y otros componentes que crearás.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assets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dirty="0"/>
              <a:t>Aquí puedes agregar recursos estáticos como imágenes y archivos JSON.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angular.json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dirty="0"/>
              <a:t>Es el archivo de configuración principal de Angular CLI que define cómo se compila y ejecuta la aplicación.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package.json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dirty="0"/>
              <a:t>Lista las dependencias del proyecto y otros metadatos.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4BFE7E-512B-4222-A777-F2FE271B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63" y="2748224"/>
            <a:ext cx="2314898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780A547-BA50-47CE-8B68-6ABD7F3FF978}"/>
              </a:ext>
            </a:extLst>
          </p:cNvPr>
          <p:cNvSpPr txBox="1"/>
          <p:nvPr/>
        </p:nvSpPr>
        <p:spPr>
          <a:xfrm>
            <a:off x="1306286" y="69456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Ejecución de la aplicación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A49730-D781-4B0B-89E6-1607C94759D6}"/>
              </a:ext>
            </a:extLst>
          </p:cNvPr>
          <p:cNvSpPr txBox="1"/>
          <p:nvPr/>
        </p:nvSpPr>
        <p:spPr>
          <a:xfrm>
            <a:off x="1306286" y="1309692"/>
            <a:ext cx="1165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Para ejecutar la aplicación en un servidor de desarrollo, utiliza el siguiente comando en la terminal: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4E215C-3F7F-4C2B-9B0E-30726068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77" y="3202890"/>
            <a:ext cx="6544588" cy="323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95D6FC7-6C3F-41FC-995B-B1CB21BBDCBD}"/>
              </a:ext>
            </a:extLst>
          </p:cNvPr>
          <p:cNvSpPr txBox="1"/>
          <p:nvPr/>
        </p:nvSpPr>
        <p:spPr>
          <a:xfrm>
            <a:off x="1410237" y="2087014"/>
            <a:ext cx="654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rgbClr val="FF0000"/>
                </a:solidFill>
              </a:rPr>
              <a:t>ng</a:t>
            </a:r>
            <a:r>
              <a:rPr lang="es-ES" sz="4000" dirty="0"/>
              <a:t> </a:t>
            </a:r>
            <a:r>
              <a:rPr lang="es-ES" sz="4000" dirty="0">
                <a:solidFill>
                  <a:srgbClr val="0070C0"/>
                </a:solidFill>
              </a:rPr>
              <a:t>serve</a:t>
            </a:r>
            <a:r>
              <a:rPr lang="es-ES" sz="4000" dirty="0"/>
              <a:t> </a:t>
            </a:r>
            <a:r>
              <a:rPr lang="es-ES" sz="4000" dirty="0">
                <a:solidFill>
                  <a:schemeClr val="accent6">
                    <a:lumMod val="75000"/>
                  </a:schemeClr>
                </a:solidFill>
              </a:rPr>
              <a:t>-o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E9F94D-6DD6-4531-ACB2-73433A3A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01"/>
          <a:stretch/>
        </p:blipFill>
        <p:spPr>
          <a:xfrm>
            <a:off x="0" y="4114800"/>
            <a:ext cx="14630400" cy="40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43639E-9223-4BE3-B172-1C1E3AC5881F}"/>
              </a:ext>
            </a:extLst>
          </p:cNvPr>
          <p:cNvSpPr txBox="1"/>
          <p:nvPr/>
        </p:nvSpPr>
        <p:spPr>
          <a:xfrm>
            <a:off x="1326382" y="1127484"/>
            <a:ext cx="117565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Angular, un componente es una de las piezas fundamentales de la arquitectura orientada a componentes en la que se basa el </a:t>
            </a:r>
            <a:r>
              <a:rPr lang="es-ES" dirty="0" err="1"/>
              <a:t>framework</a:t>
            </a:r>
            <a:r>
              <a:rPr lang="es-ES" dirty="0"/>
              <a:t>. Representa una parte de la interfaz de usuario de una aplicación y encapsula su lógica y vista relacionada. Los componentes son bloques de construcción reutilizables que permiten dividir una aplicación en partes más pequeñas y manejables.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AB64F6-ACAF-45EF-9A7D-2125C37B1452}"/>
              </a:ext>
            </a:extLst>
          </p:cNvPr>
          <p:cNvSpPr txBox="1"/>
          <p:nvPr/>
        </p:nvSpPr>
        <p:spPr>
          <a:xfrm>
            <a:off x="1326382" y="4772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Que es un componente en Angular?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CC25D9-591E-476A-9FEB-EB72316C4FB6}"/>
              </a:ext>
            </a:extLst>
          </p:cNvPr>
          <p:cNvSpPr txBox="1"/>
          <p:nvPr/>
        </p:nvSpPr>
        <p:spPr>
          <a:xfrm>
            <a:off x="1326381" y="2471286"/>
            <a:ext cx="75463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Un componente en Angular está formado por cuatro partes principales: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Clase de componente (</a:t>
            </a:r>
            <a:r>
              <a:rPr lang="es-ES" b="1" dirty="0" err="1">
                <a:solidFill>
                  <a:srgbClr val="FF0000"/>
                </a:solidFill>
              </a:rPr>
              <a:t>Component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Class</a:t>
            </a:r>
            <a:r>
              <a:rPr lang="es-ES" b="1" dirty="0">
                <a:solidFill>
                  <a:srgbClr val="FF0000"/>
                </a:solidFill>
              </a:rPr>
              <a:t>): </a:t>
            </a:r>
            <a:r>
              <a:rPr lang="es-ES" dirty="0"/>
              <a:t>Define la lógica y el comportamiento del componente. Aquí se definen propiedades, métodos y eventos que controlan la interacción con el componente.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Plantilla (</a:t>
            </a:r>
            <a:r>
              <a:rPr lang="es-ES" b="1" dirty="0" err="1">
                <a:solidFill>
                  <a:srgbClr val="FF0000"/>
                </a:solidFill>
              </a:rPr>
              <a:t>Template</a:t>
            </a:r>
            <a:r>
              <a:rPr lang="es-ES" b="1" dirty="0">
                <a:solidFill>
                  <a:srgbClr val="FF0000"/>
                </a:solidFill>
              </a:rPr>
              <a:t>): </a:t>
            </a:r>
            <a:r>
              <a:rPr lang="es-ES" dirty="0"/>
              <a:t>Representa la interfaz de usuario del componente, escrita en HTML con la sintaxis especial de Angular. La plantilla define cómo se visualiza la información y cómo se responden las acciones del usuario.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Hoja de Estilo (CSS): </a:t>
            </a:r>
            <a:r>
              <a:rPr lang="es-ES" dirty="0"/>
              <a:t>Se define el comportamiento y los estilos de la plantilla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Archivo de pruebas unitarias: 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Es un archivo de prueba unitaria (test) asociado al componente principal de la aplicación en Angular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02F654-872C-46DA-A945-079B323E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097" y="3607325"/>
            <a:ext cx="4762831" cy="30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3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5452FC8-8B07-48CD-A39D-50683F5887E7}"/>
              </a:ext>
            </a:extLst>
          </p:cNvPr>
          <p:cNvSpPr txBox="1"/>
          <p:nvPr/>
        </p:nvSpPr>
        <p:spPr>
          <a:xfrm>
            <a:off x="793819" y="528097"/>
            <a:ext cx="13304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1: Crear el componente utilizando Angular CLI</a:t>
            </a:r>
          </a:p>
          <a:p>
            <a:endParaRPr lang="es-ES" dirty="0"/>
          </a:p>
          <a:p>
            <a:r>
              <a:rPr lang="es-ES" dirty="0"/>
              <a:t>Abre una ventana de terminal o línea de comandos y ejecuta el siguiente comando para generar un nuevo componente llamado "contador":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815FF0-44FF-476E-9C0F-5E9DAC65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65" y="1700390"/>
            <a:ext cx="12791269" cy="11030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37FE5F-A104-4029-BEF4-D395545FBACE}"/>
              </a:ext>
            </a:extLst>
          </p:cNvPr>
          <p:cNvSpPr txBox="1"/>
          <p:nvPr/>
        </p:nvSpPr>
        <p:spPr>
          <a:xfrm>
            <a:off x="919565" y="4114800"/>
            <a:ext cx="1813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el </a:t>
            </a:r>
            <a:r>
              <a:rPr lang="es-ES" dirty="0" err="1"/>
              <a:t>html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609B01E-6F3F-4AB8-97E0-1C7AE5F2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57" y="4559055"/>
            <a:ext cx="4850477" cy="30009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08B3E6-AC01-4F53-BF5B-DCFB5B29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65" y="4584006"/>
            <a:ext cx="7311624" cy="175650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E046F7-4F3E-4320-8217-DA889F74A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64" y="6806945"/>
            <a:ext cx="7212433" cy="92333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2F5939B-32CB-42B7-BDA7-4577C9A106B7}"/>
              </a:ext>
            </a:extLst>
          </p:cNvPr>
          <p:cNvSpPr txBox="1"/>
          <p:nvPr/>
        </p:nvSpPr>
        <p:spPr>
          <a:xfrm>
            <a:off x="8860357" y="4049486"/>
            <a:ext cx="205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el </a:t>
            </a:r>
            <a:r>
              <a:rPr lang="es-ES" dirty="0" err="1"/>
              <a:t>ts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7604ED5-CB62-4BD8-8EBB-21249B147C22}"/>
              </a:ext>
            </a:extLst>
          </p:cNvPr>
          <p:cNvSpPr txBox="1"/>
          <p:nvPr/>
        </p:nvSpPr>
        <p:spPr>
          <a:xfrm>
            <a:off x="919565" y="3151884"/>
            <a:ext cx="54918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4"/>
                </a:solidFill>
                <a:highlight>
                  <a:srgbClr val="000000"/>
                </a:highlight>
              </a:rPr>
              <a:t>ng</a:t>
            </a:r>
            <a:r>
              <a:rPr lang="es-ES" sz="2800" dirty="0">
                <a:solidFill>
                  <a:schemeClr val="bg1"/>
                </a:solidFill>
                <a:highlight>
                  <a:srgbClr val="000000"/>
                </a:highlight>
              </a:rPr>
              <a:t> g c &lt;nombre componente&gt;</a:t>
            </a:r>
          </a:p>
        </p:txBody>
      </p:sp>
    </p:spTree>
    <p:extLst>
      <p:ext uri="{BB962C8B-B14F-4D97-AF65-F5344CB8AC3E}">
        <p14:creationId xmlns:p14="http://schemas.microsoft.com/office/powerpoint/2010/main" val="387606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33199" y="1656037"/>
            <a:ext cx="65913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Introducción a Angular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2593378"/>
            <a:ext cx="23698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¿Qué es Angular?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833199" y="3282527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qué es Angular y cómo se utiliza en el desarrollo de aplicaciones web.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4010204"/>
            <a:ext cx="44424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Historia y evolución de Angular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833199" y="469935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 la historia y evolución de Angular desde su primera versión hasta la actualidad.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199" y="5427031"/>
            <a:ext cx="53492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 y características principales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33199" y="611617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Aprende sobre los beneficios y características principales de Angular y cómo pueden mejorar tus proyectos.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C3E9343-44AC-414F-877B-A2E32CEEE26C}"/>
              </a:ext>
            </a:extLst>
          </p:cNvPr>
          <p:cNvSpPr txBox="1"/>
          <p:nvPr/>
        </p:nvSpPr>
        <p:spPr>
          <a:xfrm>
            <a:off x="1004835" y="1297306"/>
            <a:ext cx="126207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¿Qué es Angular?</a:t>
            </a:r>
          </a:p>
          <a:p>
            <a:endParaRPr lang="es-ES" dirty="0"/>
          </a:p>
          <a:p>
            <a:r>
              <a:rPr lang="es-ES" dirty="0"/>
              <a:t>Angular es un </a:t>
            </a:r>
            <a:r>
              <a:rPr lang="es-ES" dirty="0" err="1"/>
              <a:t>framework</a:t>
            </a:r>
            <a:r>
              <a:rPr lang="es-ES" dirty="0"/>
              <a:t> de desarrollo de aplicaciones web de código abierto creado por Google. Proporciona una estructura sólida para construir aplicaciones web dinámicas y de una sola página (Single-Page </a:t>
            </a:r>
            <a:r>
              <a:rPr lang="es-ES" dirty="0" err="1"/>
              <a:t>Applications</a:t>
            </a:r>
            <a:r>
              <a:rPr lang="es-ES" dirty="0"/>
              <a:t>, SPA) utilizando HTML, CSS y JavaScript/</a:t>
            </a:r>
            <a:r>
              <a:rPr lang="es-ES" dirty="0" err="1"/>
              <a:t>TypeScript</a:t>
            </a:r>
            <a:r>
              <a:rPr lang="es-ES" dirty="0"/>
              <a:t>. Angular se basa en los principios de la programación orientada a componentes y utiliza un enfoque de arquitectura MVC (Modelo-Vista-Controlador) o MVVM (Modelo-Vista-Modelo de Vista) para organizar y gestionar el código de la aplicación.</a:t>
            </a:r>
          </a:p>
          <a:p>
            <a:endParaRPr lang="es-ES" dirty="0"/>
          </a:p>
          <a:p>
            <a:r>
              <a:rPr lang="es-ES" dirty="0"/>
              <a:t>Historia y evolución de Angular:</a:t>
            </a:r>
          </a:p>
          <a:p>
            <a:endParaRPr lang="es-ES" dirty="0"/>
          </a:p>
          <a:p>
            <a:r>
              <a:rPr lang="es-ES" dirty="0"/>
              <a:t>Angular fue inicialmente lanzado por Google en 2010 bajo el nombre de </a:t>
            </a:r>
            <a:r>
              <a:rPr lang="es-ES" dirty="0" err="1"/>
              <a:t>AngularJS</a:t>
            </a:r>
            <a:r>
              <a:rPr lang="es-ES" dirty="0"/>
              <a:t>. </a:t>
            </a:r>
            <a:r>
              <a:rPr lang="es-ES" dirty="0" err="1"/>
              <a:t>AngularJS</a:t>
            </a:r>
            <a:r>
              <a:rPr lang="es-ES" dirty="0"/>
              <a:t> fue un </a:t>
            </a:r>
            <a:r>
              <a:rPr lang="es-ES" dirty="0" err="1"/>
              <a:t>framework</a:t>
            </a:r>
            <a:r>
              <a:rPr lang="es-ES" dirty="0"/>
              <a:t> muy popular que revolucionó el desarrollo web al proporcionar un enfoque declarativo para la construcción de aplicaciones web dinámicas. Sin embargo, a medida que las aplicaciones web se volvieron más complejas, </a:t>
            </a:r>
            <a:r>
              <a:rPr lang="es-ES" dirty="0" err="1"/>
              <a:t>AngularJS</a:t>
            </a:r>
            <a:r>
              <a:rPr lang="es-ES" dirty="0"/>
              <a:t> comenzó a tener limitaciones en términos de rendimiento y escalabilidad.</a:t>
            </a:r>
          </a:p>
          <a:p>
            <a:endParaRPr lang="es-ES" dirty="0"/>
          </a:p>
          <a:p>
            <a:r>
              <a:rPr lang="es-ES" dirty="0"/>
              <a:t>Para abordar estas limitaciones, Google lanzó Angular 2 en 2016. Esta nueva versión fue completamente reescrita y no era compatible con </a:t>
            </a:r>
            <a:r>
              <a:rPr lang="es-ES" dirty="0" err="1"/>
              <a:t>AngularJS</a:t>
            </a:r>
            <a:r>
              <a:rPr lang="es-ES" dirty="0"/>
              <a:t>. Angular 2 introdujo mejoras significativas en términos de rendimiento, modularidad y productividad del desarrollador. Desde entonces, Angular ha seguido evolucionando con lanzamientos regulares de nuevas versiones, y la versión más reciente al momento de mi conocimiento es Angular 16, lanzada en junio de 2023.</a:t>
            </a:r>
          </a:p>
        </p:txBody>
      </p:sp>
    </p:spTree>
    <p:extLst>
      <p:ext uri="{BB962C8B-B14F-4D97-AF65-F5344CB8AC3E}">
        <p14:creationId xmlns:p14="http://schemas.microsoft.com/office/powerpoint/2010/main" val="306830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98D150-6C91-48B4-8E93-5804F4248441}"/>
              </a:ext>
            </a:extLst>
          </p:cNvPr>
          <p:cNvSpPr txBox="1"/>
          <p:nvPr/>
        </p:nvSpPr>
        <p:spPr>
          <a:xfrm>
            <a:off x="663191" y="655889"/>
            <a:ext cx="1344469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Beneficios y características principales: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Arquitectura robusta:</a:t>
            </a:r>
            <a:r>
              <a:rPr lang="es-ES" dirty="0"/>
              <a:t> Angular utiliza una arquitectura orientada a componentes que facilita la reutilización de código y la modularidad de la aplicación. Los componentes en Angular encapsulan tanto la lógica como la interfaz de usuario relacionada en unidades independientes y reutilizables.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Soporte completo para </a:t>
            </a:r>
            <a:r>
              <a:rPr lang="es-ES" b="1" dirty="0" err="1">
                <a:solidFill>
                  <a:srgbClr val="FF0000"/>
                </a:solidFill>
              </a:rPr>
              <a:t>TypeScript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dirty="0"/>
              <a:t>Angular está escrito en </a:t>
            </a:r>
            <a:r>
              <a:rPr lang="es-ES" dirty="0" err="1"/>
              <a:t>TypeScript</a:t>
            </a:r>
            <a:r>
              <a:rPr lang="es-ES" dirty="0"/>
              <a:t>, que es un superconjunto de JavaScript que agrega características de tipado estático y otras funcionalidades avanzadas al lenguaje. Esto mejora la calidad del código, facilita el mantenimiento y ayuda a detectar errores en tiempo de compilación.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Enlace de datos bidireccional: </a:t>
            </a:r>
            <a:r>
              <a:rPr lang="es-ES" dirty="0"/>
              <a:t>Angular proporciona enlace de datos bidireccional, lo que significa que los cambios realizados en el modelo de datos se reflejan automáticamente en la interfaz de usuario y viceversa. Esto simplifica la manipulación y sincronización de datos en la aplicación.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Inyección de dependencias: </a:t>
            </a:r>
            <a:r>
              <a:rPr lang="es-ES" dirty="0"/>
              <a:t>Angular cuenta con un potente sistema de inyección de dependencias que facilita la gestión de dependencias entre los componentes de la aplicación. Esto promueve la modularidad, el </a:t>
            </a:r>
            <a:r>
              <a:rPr lang="es-ES" dirty="0" err="1"/>
              <a:t>testing</a:t>
            </a:r>
            <a:r>
              <a:rPr lang="es-ES" dirty="0"/>
              <a:t> y la reutilización de código.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Herramientas y ecosistema: </a:t>
            </a:r>
            <a:r>
              <a:rPr lang="es-ES" dirty="0"/>
              <a:t>Angular cuenta con una amplia gama de herramientas y bibliotecas complementarias que facilitan el desarrollo de aplicaciones, como Angular CLI para la generación de proyectos y la gestión de dependencias, así como Angular Material para la creación de interfaces de usuario atractivas y responsivas.</a:t>
            </a:r>
          </a:p>
          <a:p>
            <a:endParaRPr lang="es-ES" dirty="0"/>
          </a:p>
          <a:p>
            <a:r>
              <a:rPr lang="es-ES" b="1" dirty="0">
                <a:solidFill>
                  <a:srgbClr val="FF0000"/>
                </a:solidFill>
              </a:rPr>
              <a:t>Optimización de rendimiento: </a:t>
            </a:r>
            <a:r>
              <a:rPr lang="es-ES" dirty="0"/>
              <a:t>Angular ofrece varias técnicas de optimización de rendimiento, como el cambio de detección (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detection</a:t>
            </a:r>
            <a:r>
              <a:rPr lang="es-ES" dirty="0"/>
              <a:t>) inteligente y la carga diferida de módulos, que ayudan a garantizar un rendimiento rápido y eficiente de la aplicación, incluso en aplicaciones web grandes y complejas.</a:t>
            </a:r>
          </a:p>
        </p:txBody>
      </p:sp>
    </p:spTree>
    <p:extLst>
      <p:ext uri="{BB962C8B-B14F-4D97-AF65-F5344CB8AC3E}">
        <p14:creationId xmlns:p14="http://schemas.microsoft.com/office/powerpoint/2010/main" val="173657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33199" y="2364450"/>
            <a:ext cx="68580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Arquitectura de Angular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301791"/>
            <a:ext cx="36118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Componentes principales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833199" y="399094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los componentes principales de Angular, como módulos, componentes, servicios y directivas.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4718618"/>
            <a:ext cx="45567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Ciclo de vida de un componente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833199" y="5407766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Comprende el ciclo de vida de un componente en Angular y cómo se relaciona con su funcionamiento.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702267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Herramientas y tecnologías relacionadas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2356413"/>
            <a:ext cx="49530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TypeScript: introducción y ventajas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6319599" y="3045562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 TypeScript, el lenguaje de programación utilizado en Angular, y sus ventajas en el desarrollo web.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170112"/>
            <a:ext cx="55626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Angular CLI (Command Line Interface)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319599" y="4859260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Aprende sobre Angular CLI, una interfaz de línea de comandos que facilita la creación y gestión de proyectos Angular.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5983810"/>
            <a:ext cx="59131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Navegadores y herramientas de desarrollo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319599" y="6672958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los navegadores recomendados y las herramientas de desarrollo ideales para trabajar con Angular.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231962"/>
            <a:ext cx="7477601" cy="2580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Módulo 2: Configuración del entorno de desarrollo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8" y="5905295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Configura un entorno de desarrollo adecuado para trabajar con Angular y comprende las herramientas necesarias.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250773"/>
            <a:ext cx="7477601" cy="2150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Instalación y configuración de Node.js y npm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621724"/>
            <a:ext cx="46405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Descarga e instalación de Node.js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6319599" y="4310872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Aprende cómo descargar e instalar Node.js en tu equipo para poder trabajar con Angular.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435422"/>
            <a:ext cx="52501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Uso de npm (Node Package Manager)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6319599" y="6124571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Descubre cómo utilizar npm para gestionar las dependencias de tu proyecto Angular.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6056B38-51C2-4E51-8870-00AFDCA4ECAC}"/>
              </a:ext>
            </a:extLst>
          </p:cNvPr>
          <p:cNvSpPr txBox="1"/>
          <p:nvPr/>
        </p:nvSpPr>
        <p:spPr>
          <a:xfrm>
            <a:off x="1899138" y="545299"/>
            <a:ext cx="1136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Instalación de Node.js:</a:t>
            </a:r>
          </a:p>
          <a:p>
            <a:endParaRPr lang="es-ES" dirty="0"/>
          </a:p>
          <a:p>
            <a:r>
              <a:rPr lang="es-ES" dirty="0"/>
              <a:t>Visita el sitio web oficial de Node.js en https://nodejs.org/.</a:t>
            </a:r>
          </a:p>
          <a:p>
            <a:r>
              <a:rPr lang="es-ES" dirty="0"/>
              <a:t>Descarga la versión recomendada para tu sistema operativo (Windows, macOS o Linux).</a:t>
            </a:r>
          </a:p>
          <a:p>
            <a:r>
              <a:rPr lang="es-ES" dirty="0"/>
              <a:t>Ejecuta el archivo de instalación descargado y sigue las instrucciones del instalador para completar el proceso de instalación.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8CFD57-BDFB-426B-8FD0-065CE8E2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139"/>
            <a:ext cx="14630400" cy="45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1589</Words>
  <Application>Microsoft Office PowerPoint</Application>
  <PresentationFormat>Personalizado</PresentationFormat>
  <Paragraphs>114</Paragraphs>
  <Slides>17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DM Sans</vt:lpstr>
      <vt:lpstr>Libre Baskerville</vt:lpstr>
      <vt:lpstr>Söhne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Guevara</cp:lastModifiedBy>
  <cp:revision>18</cp:revision>
  <dcterms:created xsi:type="dcterms:W3CDTF">2023-07-19T13:48:05Z</dcterms:created>
  <dcterms:modified xsi:type="dcterms:W3CDTF">2023-07-22T12:34:37Z</dcterms:modified>
</cp:coreProperties>
</file>